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75" r:id="rId10"/>
    <p:sldId id="263" r:id="rId11"/>
    <p:sldId id="285" r:id="rId12"/>
    <p:sldId id="286" r:id="rId13"/>
    <p:sldId id="276" r:id="rId14"/>
    <p:sldId id="264" r:id="rId15"/>
    <p:sldId id="277" r:id="rId16"/>
    <p:sldId id="265" r:id="rId17"/>
    <p:sldId id="266" r:id="rId18"/>
    <p:sldId id="278" r:id="rId19"/>
    <p:sldId id="267" r:id="rId20"/>
    <p:sldId id="279" r:id="rId21"/>
    <p:sldId id="268" r:id="rId22"/>
    <p:sldId id="269" r:id="rId23"/>
    <p:sldId id="270" r:id="rId24"/>
    <p:sldId id="280" r:id="rId25"/>
    <p:sldId id="271" r:id="rId26"/>
    <p:sldId id="272" r:id="rId27"/>
    <p:sldId id="287" r:id="rId28"/>
    <p:sldId id="273" r:id="rId29"/>
    <p:sldId id="290" r:id="rId30"/>
    <p:sldId id="291" r:id="rId31"/>
    <p:sldId id="292" r:id="rId32"/>
    <p:sldId id="283" r:id="rId33"/>
    <p:sldId id="282" r:id="rId34"/>
    <p:sldId id="284" r:id="rId35"/>
    <p:sldId id="294" r:id="rId36"/>
    <p:sldId id="29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0" autoAdjust="0"/>
  </p:normalViewPr>
  <p:slideViewPr>
    <p:cSldViewPr>
      <p:cViewPr varScale="1">
        <p:scale>
          <a:sx n="55" d="100"/>
          <a:sy n="55" d="100"/>
        </p:scale>
        <p:origin x="-105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5FEB27-7C1F-4E00-AD95-8267E5C969F1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A33C3-AF5B-4A31-807D-C929AA5AB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37F23-706A-4426-A8A1-7E74B7D15A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38A575-0F64-4732-91DC-59E23754F5E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3A584-6573-42F6-90F7-D52D8B9CC1AF}" type="slidenum">
              <a:rPr lang="en-US"/>
              <a:pPr/>
              <a:t>11</a:t>
            </a:fld>
            <a:endParaRPr lang="en-U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fig 1.8 pg 22 for deriving equations</a:t>
            </a:r>
          </a:p>
          <a:p>
            <a:r>
              <a:rPr lang="en-US"/>
              <a:t>212-32 = 180</a:t>
            </a:r>
          </a:p>
          <a:p>
            <a:r>
              <a:rPr lang="en-US"/>
              <a:t>100-0 = 100</a:t>
            </a:r>
          </a:p>
          <a:p>
            <a:r>
              <a:rPr lang="en-US"/>
              <a:t>180/100 = 9/5</a:t>
            </a:r>
          </a:p>
          <a:p>
            <a:endParaRPr lang="en-US"/>
          </a:p>
          <a:p>
            <a:r>
              <a:rPr lang="en-US"/>
              <a:t>Subtract 32 from degrees Fahrenheit in order to obtain zero position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3B254B-289E-4CA2-BCF4-E7645882150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8B94D-6392-4A35-884A-0904108D4C7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805674-FE4A-4670-B93D-AA284659E5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3B3D8-AE23-40C2-9846-AFFA4EFBD92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9F022-F858-451C-B85C-9FDC4EEA76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CF707-86A7-4ED4-A4DC-3883CC4CF9A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6BBCC-65D1-4C00-9EE1-752EBCFE2B6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0567E8-9582-4953-BE16-C7E8AFDA6E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2B16B4-0AA4-47BE-9D35-E13156684B5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B4795-44D2-47F9-A962-FF028332BFC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B11E7-FB50-47F4-A0E0-B16B0AE4777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0CC207-7D51-4D34-809E-FED2499F024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D0E8E-1326-4F48-93BF-8D62180ED09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19BD7-9776-44C9-AA24-78DED115A8A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5A2350-1A95-4E9B-AAFC-399A653C485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78B9F-3A0B-47AA-A68F-2A632BD87A6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2ADFA-0708-4B43-9AB6-06F68ECF0BFF}" type="slidenum">
              <a:rPr lang="en-US"/>
              <a:pPr/>
              <a:t>29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page 17 for example of how not to waste sig. figs., measurements should be made to be at least as significant as the least significant measurement.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80596-8CCF-4F9F-B2D2-F913472C290C}" type="slidenum">
              <a:rPr lang="en-US"/>
              <a:pPr/>
              <a:t>30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7347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7F6EE-6245-446B-8512-C086A60ADCB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F6F1C-97E0-4E34-B310-D3700122EF9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B0F6F-ABB4-42A7-9F40-4C262DC90D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3A3F9-9623-4D11-B93C-B8518DF6257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056F71-25EE-4F6E-8D46-42CEEA1F666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DD2F8-61EA-4859-8EB1-4F6F93810AA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98B765-38E1-484B-A7CE-DA933BAFCB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198E0-1DD3-4679-A127-29363C6946D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6D4FCB-055E-4CDD-8111-13DD80C5391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53134E-ECB1-44FD-97D6-3304F4AB7A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D454-C1D1-4356-BBDD-988270BD9F64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0D53-580B-4566-8878-4DB2AA3F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6C91-074C-460E-A442-FC010BD8DEB1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529F3-D94E-4D50-806F-D851EB4BF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CBD9-8C32-4ABE-A558-D62485F5A9A2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8B00-F316-400B-84FD-F615B4F46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9422-19EA-4CE5-AEA3-F54C43CCE440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A9E4-2917-4B4B-9390-E530051EA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0DEE89-EC2B-436D-AF5B-92FD10CA7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5537B1-D666-4607-A4E1-AEF392272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B3DA0-7DF5-4F5A-AB25-F1ACB1399B7C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D5CE-AC19-4E7F-B100-A0892C0C3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C629-1B76-46C1-8F69-3CBD10407F2E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47BA3-653B-48D7-906C-6C315479B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77AE-DBF0-4A91-8E02-97C344B56411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62FE-6B30-4BCF-BC51-EC386FBF2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E652-222E-46E8-AEB1-951517D0DBE4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BCFC3-E99A-4F10-8896-EE60EF8F9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C789-4094-4D0C-BAFE-3870509CCBAB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F345-FB17-43EA-8D2B-DA9959EB0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FF94-822E-4ED2-AB06-3AD0667CAEC6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AEC4-ED95-4342-BA9B-53D17E1FA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6451-DB3A-42BC-A64E-23AD82777A47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EE6D-F847-4D8A-9276-81565058C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244E6-3739-4123-A6C2-3437653F6B7C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23BD-E9F2-47D7-AD65-AFDA0A424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3087D7-BE32-4AF5-96FE-7B63A4DB57C0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FD58F-3A7B-49D6-A87C-72B381DC0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6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2" r:id="rId13"/>
    <p:sldLayoutId id="2147483963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179763"/>
          </a:xfrm>
        </p:spPr>
        <p:txBody>
          <a:bodyPr/>
          <a:lstStyle/>
          <a:p>
            <a:pPr eaLnBrk="1" hangingPunct="1"/>
            <a:r>
              <a:rPr lang="en-US" smtClean="0"/>
              <a:t>Data Analysis</a:t>
            </a:r>
          </a:p>
        </p:txBody>
      </p:sp>
      <p:pic>
        <p:nvPicPr>
          <p:cNvPr id="15363" name="Picture 9" descr="C:\Users\Owner\AppData\Local\Microsoft\Windows\Temporary Internet Files\Content.IE5\UI5NKUUQ\MM90028676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657600"/>
            <a:ext cx="10763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Describes </a:t>
            </a:r>
            <a:r>
              <a:rPr lang="en-US" dirty="0" smtClean="0"/>
              <a:t>the amount of heat energy an object has</a:t>
            </a:r>
            <a:endParaRPr lang="en-US" dirty="0" smtClean="0"/>
          </a:p>
          <a:p>
            <a:pPr eaLnBrk="1" hangingPunct="1"/>
            <a:r>
              <a:rPr lang="en-US" dirty="0" smtClean="0"/>
              <a:t>Scientists use two different temperature scales</a:t>
            </a:r>
          </a:p>
          <a:p>
            <a:pPr lvl="1" eaLnBrk="1" hangingPunct="1"/>
            <a:r>
              <a:rPr lang="en-US" dirty="0" smtClean="0"/>
              <a:t>Celsius Scale- Water Freezes at 0ºC, Boils at 100ºC</a:t>
            </a:r>
          </a:p>
          <a:p>
            <a:pPr lvl="1"/>
            <a:r>
              <a:rPr lang="en-US" dirty="0" smtClean="0"/>
              <a:t>Kelvin Scale (SI unit)- </a:t>
            </a:r>
            <a:r>
              <a:rPr lang="en-US" dirty="0" smtClean="0"/>
              <a:t>Atoms with no heat energy are at </a:t>
            </a:r>
            <a:r>
              <a:rPr lang="en-US" sz="2400" dirty="0" smtClean="0">
                <a:latin typeface="Times New Roman" pitchFamily="18" charset="0"/>
              </a:rPr>
              <a:t>Absolute Zero</a:t>
            </a:r>
          </a:p>
          <a:p>
            <a:pPr eaLnBrk="1" hangingPunct="1"/>
            <a:r>
              <a:rPr lang="en-US" dirty="0" smtClean="0"/>
              <a:t>Temperature </a:t>
            </a:r>
            <a:r>
              <a:rPr lang="en-US" dirty="0" smtClean="0"/>
              <a:t>Conversions</a:t>
            </a:r>
          </a:p>
          <a:p>
            <a:pPr lvl="1" eaLnBrk="1" hangingPunct="1"/>
            <a:r>
              <a:rPr lang="en-US" baseline="30000" dirty="0" err="1" smtClean="0">
                <a:latin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/>
              <a:t> + 273 = K			</a:t>
            </a:r>
          </a:p>
          <a:p>
            <a:pPr lvl="1" eaLnBrk="1" hangingPunct="1"/>
            <a:r>
              <a:rPr lang="en-US" dirty="0" smtClean="0"/>
              <a:t>K – 273 = </a:t>
            </a:r>
            <a:r>
              <a:rPr lang="en-US" baseline="30000" dirty="0" err="1" smtClean="0">
                <a:latin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</a:rPr>
              <a:t>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 Conversions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447800" y="342900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baseline="30000" dirty="0">
              <a:latin typeface="Times New Roman" pitchFamily="18" charset="0"/>
            </a:endParaRPr>
          </a:p>
          <a:p>
            <a:endParaRPr lang="en-US" sz="2400" baseline="30000" dirty="0">
              <a:latin typeface="Times New Roman" pitchFamily="1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219200" y="4419600"/>
            <a:ext cx="5084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Water boils at 100</a:t>
            </a:r>
            <a:r>
              <a:rPr lang="en-US" sz="2400" baseline="30000" dirty="0"/>
              <a:t>o</a:t>
            </a:r>
            <a:r>
              <a:rPr lang="en-US" sz="2400" dirty="0"/>
              <a:t>C and 212</a:t>
            </a:r>
            <a:r>
              <a:rPr lang="en-US" sz="2400" baseline="30000" dirty="0"/>
              <a:t>o</a:t>
            </a:r>
            <a:r>
              <a:rPr lang="en-US" sz="2400" dirty="0"/>
              <a:t>F</a:t>
            </a:r>
          </a:p>
          <a:p>
            <a:r>
              <a:rPr lang="en-US" sz="2400" dirty="0"/>
              <a:t>Water Freeze/Melts at 0</a:t>
            </a:r>
            <a:r>
              <a:rPr lang="en-US" sz="2400" baseline="30000" dirty="0"/>
              <a:t>o</a:t>
            </a:r>
            <a:r>
              <a:rPr lang="en-US" sz="2400" dirty="0"/>
              <a:t>C and 32</a:t>
            </a:r>
            <a:r>
              <a:rPr lang="en-US" sz="2400" baseline="30000" dirty="0"/>
              <a:t>o</a:t>
            </a:r>
            <a:r>
              <a:rPr lang="en-US" sz="2400" dirty="0"/>
              <a:t>F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618" name="Group 42"/>
          <p:cNvGraphicFramePr>
            <a:graphicFrameLocks noGrp="1"/>
          </p:cNvGraphicFramePr>
          <p:nvPr>
            <p:ph idx="1"/>
          </p:nvPr>
        </p:nvGraphicFramePr>
        <p:xfrm>
          <a:off x="1219200" y="1295400"/>
          <a:ext cx="6705600" cy="2426208"/>
        </p:xfrm>
        <a:graphic>
          <a:graphicData uri="http://schemas.openxmlformats.org/drawingml/2006/table">
            <a:tbl>
              <a:tblPr/>
              <a:tblGrid>
                <a:gridCol w="3352800"/>
                <a:gridCol w="33528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T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+ 273.15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 T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273.15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5/9 (T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32)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9/5 T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17 celsius kelvin scale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3525" y="0"/>
            <a:ext cx="313848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Practice Problems: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Convert to </a:t>
            </a:r>
            <a:r>
              <a:rPr lang="en-US" dirty="0" smtClean="0"/>
              <a:t>K</a:t>
            </a:r>
            <a:r>
              <a:rPr lang="en-US" dirty="0" smtClean="0"/>
              <a:t>elvin.</a:t>
            </a:r>
            <a:endParaRPr lang="en-US" dirty="0" smtClean="0"/>
          </a:p>
          <a:p>
            <a:pPr lvl="1" eaLnBrk="1" hangingPunct="1"/>
            <a:r>
              <a:rPr lang="en-US" dirty="0" smtClean="0"/>
              <a:t>1)  54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2)  -25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Convert to degrees Celsius.</a:t>
            </a:r>
          </a:p>
          <a:p>
            <a:pPr lvl="1" eaLnBrk="1" hangingPunct="1"/>
            <a:r>
              <a:rPr lang="en-US" dirty="0" smtClean="0"/>
              <a:t>32 K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281 K</a:t>
            </a:r>
          </a:p>
        </p:txBody>
      </p:sp>
      <p:pic>
        <p:nvPicPr>
          <p:cNvPr id="35843" name="Picture 2" descr="C:\Users\Owner\AppData\Local\Microsoft\Windows\Temporary Internet Files\Content.IE5\1TPSFWQ5\MC900434868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2.2 Scientific Notation and Dimensional Analysis</a:t>
            </a:r>
            <a:endParaRPr lang="en-US" dirty="0"/>
          </a:p>
        </p:txBody>
      </p:sp>
      <p:sp>
        <p:nvSpPr>
          <p:cNvPr id="30722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Scientific Notation- a way of expressing extremely small and extremely large </a:t>
            </a:r>
            <a:r>
              <a:rPr lang="en-US" dirty="0" smtClean="0"/>
              <a:t>numbers</a:t>
            </a:r>
          </a:p>
          <a:p>
            <a:pPr eaLnBrk="1" hangingPunct="1"/>
            <a:r>
              <a:rPr lang="en-US" dirty="0" smtClean="0"/>
              <a:t>Is represented by a </a:t>
            </a:r>
            <a:r>
              <a:rPr lang="en-US" dirty="0" smtClean="0"/>
              <a:t>M x 10</a:t>
            </a:r>
            <a:r>
              <a:rPr lang="en-US" baseline="30000" dirty="0" smtClean="0"/>
              <a:t>n</a:t>
            </a:r>
          </a:p>
          <a:p>
            <a:pPr lvl="1" eaLnBrk="1" hangingPunct="1"/>
            <a:r>
              <a:rPr lang="en-US" dirty="0" smtClean="0"/>
              <a:t>M is a number from 1 to 9 (often includes numbers to the right of a decimal point)</a:t>
            </a:r>
          </a:p>
          <a:p>
            <a:pPr lvl="1" eaLnBrk="1" hangingPunct="1"/>
            <a:r>
              <a:rPr lang="en-US" dirty="0" smtClean="0"/>
              <a:t>n is an exponent</a:t>
            </a:r>
          </a:p>
          <a:p>
            <a:pPr lvl="1" eaLnBrk="1" hangingPunct="1"/>
            <a:r>
              <a:rPr lang="en-US" dirty="0" smtClean="0"/>
              <a:t>N</a:t>
            </a:r>
            <a:r>
              <a:rPr lang="en-US" dirty="0" smtClean="0"/>
              <a:t>umbers </a:t>
            </a:r>
            <a:r>
              <a:rPr lang="en-US" dirty="0" smtClean="0"/>
              <a:t>greater than 1, exponent is </a:t>
            </a:r>
            <a:r>
              <a:rPr lang="en-US" dirty="0" smtClean="0"/>
              <a:t>pos. (2000 = 2 X 10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Numbers </a:t>
            </a:r>
            <a:r>
              <a:rPr lang="en-US" dirty="0" smtClean="0"/>
              <a:t>less than 1, exponent is </a:t>
            </a:r>
            <a:r>
              <a:rPr lang="en-US" dirty="0" smtClean="0"/>
              <a:t>neg. </a:t>
            </a:r>
            <a:r>
              <a:rPr lang="en-US" dirty="0" smtClean="0"/>
              <a:t>(0.002 = 2 X 10</a:t>
            </a:r>
            <a:r>
              <a:rPr lang="en-US" baseline="30000" dirty="0" smtClean="0"/>
              <a:t>-3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When converting, the </a:t>
            </a:r>
            <a:r>
              <a:rPr lang="en-US" dirty="0" smtClean="0"/>
              <a:t>d</a:t>
            </a:r>
            <a:r>
              <a:rPr lang="en-US" dirty="0" smtClean="0"/>
              <a:t>ecimal </a:t>
            </a:r>
            <a:r>
              <a:rPr lang="en-US" dirty="0" smtClean="0"/>
              <a:t>point moves left if exponent is positive; moves right if exponent is negative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Practice Problem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Express the following in scientific notation.</a:t>
            </a:r>
          </a:p>
          <a:p>
            <a:pPr lvl="1" eaLnBrk="1" hangingPunct="1"/>
            <a:r>
              <a:rPr lang="en-US" smtClean="0"/>
              <a:t>50 000 </a:t>
            </a:r>
          </a:p>
          <a:p>
            <a:pPr lvl="1" eaLnBrk="1" hangingPunct="1"/>
            <a:r>
              <a:rPr lang="en-US" smtClean="0"/>
              <a:t>0.000 000 000 62</a:t>
            </a:r>
          </a:p>
          <a:p>
            <a:pPr lvl="1" eaLnBrk="1" hangingPunct="1"/>
            <a:r>
              <a:rPr lang="en-US" smtClean="0"/>
              <a:t>0.000 023</a:t>
            </a:r>
          </a:p>
          <a:p>
            <a:pPr lvl="1" eaLnBrk="1" hangingPunct="1"/>
            <a:r>
              <a:rPr lang="en-US" smtClean="0"/>
              <a:t>21 300 000</a:t>
            </a:r>
          </a:p>
          <a:p>
            <a:pPr lvl="1"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39939" name="Picture 6" descr="C:\Users\Owner\AppData\Local\Microsoft\Windows\Temporary Internet Files\Content.IE5\GVZZJK2F\MC90043386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5758">
            <a:off x="6934200" y="533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Adding and Subtracting Using Scientific Notation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 1 - if exponents are different</a:t>
            </a:r>
            <a:r>
              <a:rPr lang="en-US" dirty="0" smtClean="0"/>
              <a:t>, </a:t>
            </a:r>
            <a:r>
              <a:rPr lang="en-US" dirty="0" smtClean="0"/>
              <a:t>change </a:t>
            </a:r>
            <a:r>
              <a:rPr lang="en-US" dirty="0" smtClean="0"/>
              <a:t>one so that they are both the </a:t>
            </a:r>
            <a:r>
              <a:rPr lang="en-US" dirty="0" smtClean="0"/>
              <a:t>same</a:t>
            </a:r>
          </a:p>
          <a:p>
            <a:pPr eaLnBrk="1" hangingPunct="1"/>
            <a:r>
              <a:rPr lang="en-US" dirty="0" smtClean="0"/>
              <a:t>Step 2 - </a:t>
            </a:r>
            <a:r>
              <a:rPr lang="en-US" dirty="0" smtClean="0"/>
              <a:t>add </a:t>
            </a:r>
            <a:r>
              <a:rPr lang="en-US" dirty="0" smtClean="0"/>
              <a:t>or subtract the </a:t>
            </a:r>
            <a:r>
              <a:rPr lang="en-US" dirty="0" smtClean="0"/>
              <a:t>numbers</a:t>
            </a:r>
          </a:p>
          <a:p>
            <a:pPr eaLnBrk="1" hangingPunct="1"/>
            <a:r>
              <a:rPr lang="en-US" dirty="0" smtClean="0"/>
              <a:t>Step 3 – convert back into proper scientific notation Mx10</a:t>
            </a:r>
            <a:r>
              <a:rPr lang="en-US" baseline="30000" dirty="0" smtClean="0"/>
              <a:t>n</a:t>
            </a:r>
            <a:r>
              <a:rPr lang="en-US" dirty="0" smtClean="0"/>
              <a:t> (if needed)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Multiplying and Dividing Using Scientific Notation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Exponents do not need to be the same</a:t>
            </a:r>
          </a:p>
          <a:p>
            <a:pPr eaLnBrk="1" hangingPunct="1"/>
            <a:r>
              <a:rPr lang="en-US" smtClean="0"/>
              <a:t>For multiplication:  multiply the factors, then add exponents</a:t>
            </a:r>
          </a:p>
          <a:p>
            <a:pPr eaLnBrk="1" hangingPunct="1"/>
            <a:r>
              <a:rPr lang="en-US" smtClean="0"/>
              <a:t>For division: divide the factors, then subtract exponents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Practice Problems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708525"/>
          </a:xfrm>
        </p:spPr>
        <p:txBody>
          <a:bodyPr/>
          <a:lstStyle/>
          <a:p>
            <a:pPr eaLnBrk="1" hangingPunct="1"/>
            <a:r>
              <a:rPr lang="en-US" sz="2400" smtClean="0"/>
              <a:t>Solve the following problems.</a:t>
            </a:r>
          </a:p>
          <a:p>
            <a:pPr lvl="1" eaLnBrk="1" hangingPunct="1"/>
            <a:r>
              <a:rPr lang="en-US" sz="2000" smtClean="0"/>
              <a:t>5.10 X 10</a:t>
            </a:r>
            <a:r>
              <a:rPr lang="en-US" sz="2000" baseline="30000" smtClean="0"/>
              <a:t>20</a:t>
            </a:r>
            <a:r>
              <a:rPr lang="en-US" sz="2000" smtClean="0"/>
              <a:t> + 4.11 X 10</a:t>
            </a:r>
            <a:r>
              <a:rPr lang="en-US" sz="2000" baseline="30000" smtClean="0"/>
              <a:t>21</a:t>
            </a:r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6.20 X 10</a:t>
            </a:r>
            <a:r>
              <a:rPr lang="en-US" sz="2000" baseline="30000" smtClean="0"/>
              <a:t>8</a:t>
            </a:r>
            <a:r>
              <a:rPr lang="en-US" sz="2000" smtClean="0"/>
              <a:t> – 3.0 X 10</a:t>
            </a:r>
            <a:r>
              <a:rPr lang="en-US" sz="2000" baseline="30000" smtClean="0"/>
              <a:t>6</a:t>
            </a:r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(2 X 10</a:t>
            </a:r>
            <a:r>
              <a:rPr lang="en-US" sz="2000" baseline="30000" smtClean="0"/>
              <a:t>14</a:t>
            </a:r>
            <a:r>
              <a:rPr lang="en-US" sz="2000" smtClean="0"/>
              <a:t>) X (4 X 10</a:t>
            </a:r>
            <a:r>
              <a:rPr lang="en-US" sz="2000" baseline="30000" smtClean="0"/>
              <a:t>12</a:t>
            </a:r>
            <a:r>
              <a:rPr lang="en-US" sz="2000" smtClean="0"/>
              <a:t>)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(12 X 10</a:t>
            </a:r>
            <a:r>
              <a:rPr lang="en-US" sz="2000" baseline="30000" smtClean="0"/>
              <a:t>14</a:t>
            </a:r>
            <a:r>
              <a:rPr lang="en-US" sz="2000" smtClean="0"/>
              <a:t>)            (9 X 10</a:t>
            </a:r>
            <a:r>
              <a:rPr lang="en-US" sz="2000" baseline="30000" smtClean="0"/>
              <a:t>12</a:t>
            </a:r>
            <a:r>
              <a:rPr lang="en-US" sz="2000" smtClean="0"/>
              <a:t>)</a:t>
            </a: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191000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 descr="C:\Users\Owner\AppData\Local\Microsoft\Windows\Temporary Internet Files\Content.IE5\UI5NKUUQ\MC900232133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09600"/>
            <a:ext cx="17827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method of problem solving that focuses on units used to describe matter</a:t>
            </a:r>
          </a:p>
          <a:p>
            <a:pPr eaLnBrk="1" hangingPunct="1"/>
            <a:r>
              <a:rPr lang="en-US" smtClean="0"/>
              <a:t>Often uses conversion factors (a ratio of equivalent values)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2.1 Data analysis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Measurements include a number and a unit</a:t>
            </a:r>
          </a:p>
          <a:p>
            <a:pPr eaLnBrk="1" hangingPunct="1"/>
            <a:r>
              <a:rPr lang="en-US" smtClean="0"/>
              <a:t>Scientists need to report data that can be reproduced by other scientists (needed standard units of measurements)</a:t>
            </a:r>
          </a:p>
          <a:p>
            <a:pPr eaLnBrk="1" hangingPunct="1"/>
            <a:r>
              <a:rPr lang="en-US" smtClean="0"/>
              <a:t>Base Units: units of measure that is based on an object or event in the physical world</a:t>
            </a:r>
          </a:p>
          <a:p>
            <a:pPr eaLnBrk="1" hangingPunct="1"/>
            <a:r>
              <a:rPr lang="en-US" smtClean="0"/>
              <a:t>7 base units in 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Practice Problems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1)  How many centigrams are in 5 kilograms?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2)  Mount Everest is 8847 m high.  How many centimeters high is the mountain?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3)  How many hours are there in one week?  How many minutes are there in one week?</a:t>
            </a:r>
          </a:p>
        </p:txBody>
      </p:sp>
      <p:pic>
        <p:nvPicPr>
          <p:cNvPr id="50179" name="Picture 3" descr="C:\Users\Owner\AppData\Local\Microsoft\Windows\Temporary Internet Files\Content.IE5\SOCWKXMC\MC90043486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2.3 How Reliable are Measurement?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Accuracy vs. Precision</a:t>
            </a:r>
          </a:p>
          <a:p>
            <a:pPr lvl="1" eaLnBrk="1" hangingPunct="1"/>
            <a:r>
              <a:rPr lang="en-US" smtClean="0"/>
              <a:t>Accuracy- is how close a measured value is to an accepted value</a:t>
            </a:r>
          </a:p>
          <a:p>
            <a:pPr lvl="1" eaLnBrk="1" hangingPunct="1"/>
            <a:r>
              <a:rPr lang="en-US" smtClean="0"/>
              <a:t>Precision – is how close a series of measurements are to one another</a:t>
            </a:r>
          </a:p>
        </p:txBody>
      </p:sp>
      <p:pic>
        <p:nvPicPr>
          <p:cNvPr id="4" name="Picture 4" descr="im29 accuracy preci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05200"/>
            <a:ext cx="44084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325"/>
          </a:xfrm>
        </p:spPr>
        <p:txBody>
          <a:bodyPr/>
          <a:lstStyle/>
          <a:p>
            <a:pPr eaLnBrk="1" hangingPunct="1"/>
            <a:r>
              <a:rPr lang="en-US" smtClean="0"/>
              <a:t>Precise measurements might not be accurate and accurate measurements might not be precise</a:t>
            </a:r>
          </a:p>
          <a:p>
            <a:pPr eaLnBrk="1" hangingPunct="1"/>
            <a:r>
              <a:rPr lang="en-US" smtClean="0"/>
              <a:t>When making measurements, aim for precision and accuracy</a:t>
            </a:r>
          </a:p>
        </p:txBody>
      </p:sp>
      <p:pic>
        <p:nvPicPr>
          <p:cNvPr id="4" name="Picture 4" descr="im30 accuracy preci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971800"/>
            <a:ext cx="5257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Percent Error</a:t>
            </a:r>
            <a:endParaRPr lang="en-US" dirty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values- quantities measured during an experiment</a:t>
            </a:r>
          </a:p>
          <a:p>
            <a:pPr eaLnBrk="1" hangingPunct="1"/>
            <a:r>
              <a:rPr lang="en-US" smtClean="0"/>
              <a:t>Percent error-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Ignore all positive/negative signs, only size of error matters</a:t>
            </a:r>
          </a:p>
        </p:txBody>
      </p:sp>
      <p:pic>
        <p:nvPicPr>
          <p:cNvPr id="5" name="Picture 4" descr="Picture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0"/>
            <a:ext cx="76739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Practice Problems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1)  Suppose you calculate your semester grade in chemistry as 90.1, but you receive a grade of 89.4.  What is your percent error?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2)  A length of wood has a labeled length value of 2.50 m.  You measure its length three times.  Each time you get the same value:  2.35 m.</a:t>
            </a:r>
          </a:p>
          <a:p>
            <a:pPr lvl="1" eaLnBrk="1" hangingPunct="1"/>
            <a:r>
              <a:rPr lang="en-US" smtClean="0"/>
              <a:t>A)  What is the percent error of you measurements?</a:t>
            </a:r>
          </a:p>
          <a:p>
            <a:pPr lvl="1" eaLnBrk="1" hangingPunct="1"/>
            <a:r>
              <a:rPr lang="en-US" smtClean="0"/>
              <a:t>B) Are your measurements precise? Are they accurate?</a:t>
            </a:r>
          </a:p>
          <a:p>
            <a:pPr lvl="1" eaLnBrk="1" hangingPunct="1"/>
            <a:endParaRPr lang="en-US" smtClean="0"/>
          </a:p>
        </p:txBody>
      </p:sp>
      <p:pic>
        <p:nvPicPr>
          <p:cNvPr id="58371" name="Picture 2" descr="C:\Users\Owner\AppData\Local\Microsoft\Windows\Temporary Internet Files\Content.IE5\UI5NKUUQ\MC90043982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Number of digits indicates how precise the measurement is.  More digits reported, more precise the measurement</a:t>
            </a:r>
          </a:p>
          <a:p>
            <a:pPr eaLnBrk="1" hangingPunct="1"/>
            <a:r>
              <a:rPr lang="en-US" smtClean="0"/>
              <a:t>Significant Figures include all known digits plus one estimated digit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Rules for Recognizing    Significant Figures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 eaLnBrk="1" hangingPunct="1">
              <a:buFont typeface="Lucida Sans"/>
              <a:buAutoNum type="arabicParenR"/>
            </a:pPr>
            <a:r>
              <a:rPr lang="en-US" dirty="0" smtClean="0"/>
              <a:t>Non-zero numbers are always significant (45.23456 has 7 significant figure)</a:t>
            </a:r>
          </a:p>
          <a:p>
            <a:pPr marL="650875" indent="-514350" eaLnBrk="1" hangingPunct="1">
              <a:buFont typeface="Lucida Sans"/>
              <a:buAutoNum type="arabicParenR"/>
            </a:pPr>
            <a:r>
              <a:rPr lang="en-US" dirty="0" smtClean="0"/>
              <a:t>Zeros between non-zero numbers are significant (45.0001 has 6 significant figures)</a:t>
            </a:r>
          </a:p>
          <a:p>
            <a:pPr marL="650875" indent="-514350" eaLnBrk="1" hangingPunct="1">
              <a:buFont typeface="Lucida Sans"/>
              <a:buAutoNum type="arabicParenR"/>
            </a:pPr>
            <a:r>
              <a:rPr lang="en-US" dirty="0" smtClean="0"/>
              <a:t>All final zeros to right of decimal are significant (45.0000 has 6 significant figures)</a:t>
            </a:r>
          </a:p>
          <a:p>
            <a:pPr marL="650875" indent="-514350" eaLnBrk="1" hangingPunct="1">
              <a:buFont typeface="Lucida Sans"/>
              <a:buAutoNum type="arabicParenR"/>
            </a:pPr>
            <a:r>
              <a:rPr lang="en-US" dirty="0" smtClean="0"/>
              <a:t>Zeros as placeholders are not significant (0.0045 and 450 both have 3 significant figures)</a:t>
            </a:r>
          </a:p>
          <a:p>
            <a:pPr marL="650875" indent="-514350" eaLnBrk="1" hangingPunct="1">
              <a:buFont typeface="Lucida Sans"/>
              <a:buAutoNum type="arabicParenR"/>
            </a:pPr>
            <a:r>
              <a:rPr lang="en-US" dirty="0" smtClean="0"/>
              <a:t>Counting numbers and defined constants have infinite number of significant figures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 </a:t>
            </a:r>
            <a:r>
              <a:rPr lang="en-US" dirty="0" smtClean="0"/>
              <a:t>F</a:t>
            </a:r>
            <a:r>
              <a:rPr lang="en-US" dirty="0" smtClean="0"/>
              <a:t>ig Refresh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Nonzero integers are always sig.</a:t>
            </a:r>
          </a:p>
          <a:p>
            <a:pPr marL="609600" indent="-609600"/>
            <a:r>
              <a:rPr lang="en-US" dirty="0" smtClean="0"/>
              <a:t>Zeros</a:t>
            </a:r>
          </a:p>
          <a:p>
            <a:pPr marL="990600" lvl="1" indent="-541338">
              <a:buFontTx/>
              <a:buChar char="•"/>
            </a:pPr>
            <a:r>
              <a:rPr lang="en-US" dirty="0" smtClean="0"/>
              <a:t>Leading </a:t>
            </a:r>
            <a:r>
              <a:rPr lang="en-US" dirty="0" smtClean="0">
                <a:sym typeface="Wingdings" pitchFamily="2" charset="2"/>
              </a:rPr>
              <a:t> not sig.  </a:t>
            </a:r>
          </a:p>
          <a:p>
            <a:pPr marL="990600" lvl="1" indent="-541338">
              <a:buFontTx/>
              <a:buChar char="•"/>
            </a:pPr>
            <a:r>
              <a:rPr lang="en-US" dirty="0" smtClean="0">
                <a:sym typeface="Wingdings" pitchFamily="2" charset="2"/>
              </a:rPr>
              <a:t>In Between  always sig.</a:t>
            </a:r>
          </a:p>
          <a:p>
            <a:pPr marL="990600" lvl="1" indent="-541338">
              <a:buFontTx/>
              <a:buChar char="•"/>
            </a:pPr>
            <a:r>
              <a:rPr lang="en-US" dirty="0" smtClean="0">
                <a:sym typeface="Wingdings" pitchFamily="2" charset="2"/>
              </a:rPr>
              <a:t>Trailing  sig. if decimal place present</a:t>
            </a:r>
            <a:endParaRPr lang="en-US" dirty="0" smtClean="0"/>
          </a:p>
          <a:p>
            <a:pPr marL="609600" indent="-609600"/>
            <a:r>
              <a:rPr lang="en-US" dirty="0" smtClean="0"/>
              <a:t>Exact </a:t>
            </a:r>
            <a:r>
              <a:rPr lang="en-US" dirty="0" smtClean="0"/>
              <a:t>Numbers </a:t>
            </a:r>
            <a:r>
              <a:rPr lang="en-US" dirty="0" smtClean="0">
                <a:sym typeface="Wingdings" pitchFamily="2" charset="2"/>
              </a:rPr>
              <a:t> all digits are sig. (ex: counted numbers)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Practice Problems: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</a:t>
            </a:r>
            <a:r>
              <a:rPr lang="en-US" dirty="0" smtClean="0"/>
              <a:t>many significant figures are in the following numbers?</a:t>
            </a:r>
          </a:p>
          <a:p>
            <a:pPr marL="742950" lvl="1" indent="-285750" eaLnBrk="1" hangingPunct="1"/>
            <a:r>
              <a:rPr lang="en-US" dirty="0" smtClean="0"/>
              <a:t>0.002849</a:t>
            </a:r>
          </a:p>
          <a:p>
            <a:pPr marL="742950" lvl="1" indent="-285750" eaLnBrk="1" hangingPunct="1"/>
            <a:r>
              <a:rPr lang="en-US" dirty="0" smtClean="0"/>
              <a:t>40 030</a:t>
            </a:r>
          </a:p>
          <a:p>
            <a:pPr marL="742950" lvl="1" indent="-285750" eaLnBrk="1" hangingPunct="1"/>
            <a:r>
              <a:rPr lang="en-US" dirty="0" smtClean="0"/>
              <a:t>0.000 010</a:t>
            </a:r>
          </a:p>
          <a:p>
            <a:pPr marL="742950" lvl="1" indent="-285750" eaLnBrk="1" hangingPunct="1"/>
            <a:r>
              <a:rPr lang="en-US" dirty="0" smtClean="0"/>
              <a:t>2.4050 X 10</a:t>
            </a:r>
            <a:r>
              <a:rPr lang="en-US" baseline="30000" dirty="0" smtClean="0"/>
              <a:t>-4</a:t>
            </a:r>
          </a:p>
          <a:p>
            <a:pPr marL="742950" lvl="1" indent="-285750" eaLnBrk="1" hangingPunct="1"/>
            <a:r>
              <a:rPr lang="en-US" dirty="0" smtClean="0"/>
              <a:t> 300 100 000</a:t>
            </a:r>
          </a:p>
        </p:txBody>
      </p:sp>
      <p:pic>
        <p:nvPicPr>
          <p:cNvPr id="64515" name="Picture 4" descr="C:\Users\Owner\AppData\Local\Microsoft\Windows\Temporary Internet Files\Content.IE5\UI5NKUUQ\MC900311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648200"/>
            <a:ext cx="1833563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Sig. Figs. in Calculations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/>
              <a:t>Multiplication and Division</a:t>
            </a:r>
          </a:p>
          <a:p>
            <a:pPr marL="1371600" lvl="2" indent="-481013">
              <a:lnSpc>
                <a:spcPct val="90000"/>
              </a:lnSpc>
            </a:pPr>
            <a:r>
              <a:rPr lang="en-US" sz="2800" dirty="0"/>
              <a:t>Number of Sig. Figs. is equal to the number with the least sig. figs.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Addition and Subtraction</a:t>
            </a:r>
          </a:p>
          <a:p>
            <a:pPr marL="1371600" lvl="2" indent="-481013">
              <a:lnSpc>
                <a:spcPct val="90000"/>
              </a:lnSpc>
            </a:pPr>
            <a:r>
              <a:rPr lang="en-US" sz="2800" dirty="0"/>
              <a:t>Same as the number of decimal places in the number with the least decimal places (least precise)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Rounding</a:t>
            </a:r>
          </a:p>
          <a:p>
            <a:pPr marL="1371600" lvl="2" indent="-481013">
              <a:lnSpc>
                <a:spcPct val="90000"/>
              </a:lnSpc>
            </a:pPr>
            <a:r>
              <a:rPr lang="en-US" sz="2800" dirty="0"/>
              <a:t>Carry extra digits through calculations then round</a:t>
            </a:r>
          </a:p>
          <a:p>
            <a:pPr marL="1371600" lvl="2" indent="-481013">
              <a:lnSpc>
                <a:spcPct val="90000"/>
              </a:lnSpc>
            </a:pPr>
            <a:r>
              <a:rPr lang="en-US" sz="2800" dirty="0"/>
              <a:t>1.45 = 1.5              1.44 =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 Base Units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1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51259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Quantity</a:t>
                      </a:r>
                      <a:endParaRPr lang="en-US" b="1" u="sng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Base Unit</a:t>
                      </a:r>
                      <a:endParaRPr lang="en-US" b="1" u="sng" dirty="0"/>
                    </a:p>
                  </a:txBody>
                  <a:tcPr marL="103953" marR="103953"/>
                </a:tc>
              </a:tr>
              <a:tr h="5512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Seconds (S)</a:t>
                      </a:r>
                      <a:endParaRPr lang="en-US" dirty="0"/>
                    </a:p>
                  </a:txBody>
                  <a:tcPr marL="103953" marR="103953"/>
                </a:tc>
              </a:tr>
              <a:tr h="5512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Meter (m)</a:t>
                      </a:r>
                      <a:endParaRPr lang="en-US" dirty="0"/>
                    </a:p>
                  </a:txBody>
                  <a:tcPr marL="103953" marR="103953"/>
                </a:tc>
              </a:tr>
              <a:tr h="5512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Kilogram (kg)</a:t>
                      </a:r>
                      <a:endParaRPr lang="en-US" dirty="0"/>
                    </a:p>
                  </a:txBody>
                  <a:tcPr marL="103953" marR="103953"/>
                </a:tc>
              </a:tr>
              <a:tr h="5512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Kelvin (K)</a:t>
                      </a:r>
                      <a:endParaRPr lang="en-US" dirty="0"/>
                    </a:p>
                  </a:txBody>
                  <a:tcPr marL="103953" marR="103953"/>
                </a:tc>
              </a:tr>
              <a:tr h="5512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 of a Substance</a:t>
                      </a:r>
                      <a:endParaRPr lang="en-US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Mole (mol)</a:t>
                      </a:r>
                      <a:endParaRPr lang="en-US" dirty="0"/>
                    </a:p>
                  </a:txBody>
                  <a:tcPr marL="103953" marR="103953"/>
                </a:tc>
              </a:tr>
              <a:tr h="5512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Electric Current</a:t>
                      </a:r>
                      <a:endParaRPr lang="en-US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Ampere (A)</a:t>
                      </a:r>
                      <a:endParaRPr lang="en-US" dirty="0"/>
                    </a:p>
                  </a:txBody>
                  <a:tcPr marL="103953" marR="103953"/>
                </a:tc>
              </a:tr>
              <a:tr h="5512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Luminous Intensity</a:t>
                      </a:r>
                      <a:endParaRPr lang="en-US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Candela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cd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marL="103953" marR="103953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  <a:noFill/>
          <a:ln/>
        </p:spPr>
        <p:txBody>
          <a:bodyPr lIns="90488" tIns="44450" rIns="90488" bIns="44450" anchor="b"/>
          <a:lstStyle/>
          <a:p>
            <a:r>
              <a:rPr lang="en-US"/>
              <a:t>Rules for Significant Figures in Mathematical Operations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584325" y="2360613"/>
            <a:ext cx="7559675" cy="228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371600" y="5043488"/>
            <a:ext cx="3767138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092700" y="5043488"/>
            <a:ext cx="3902075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447675" indent="-447675">
              <a:spcBef>
                <a:spcPct val="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Addition </a:t>
            </a:r>
            <a:r>
              <a:rPr lang="en-US" sz="3200" dirty="0">
                <a:solidFill>
                  <a:schemeClr val="tx2"/>
                </a:solidFill>
              </a:rPr>
              <a:t>and Subtraction:  </a:t>
            </a:r>
            <a:r>
              <a:rPr lang="en-US" sz="3200" dirty="0"/>
              <a:t># sig figs in the result equals the number of decimal places in the least precise measurement.</a:t>
            </a:r>
          </a:p>
          <a:p>
            <a:pPr marL="447675" indent="-447675" algn="ctr">
              <a:spcBef>
                <a:spcPct val="70000"/>
              </a:spcBef>
            </a:pPr>
            <a:r>
              <a:rPr lang="en-US" sz="3200" dirty="0"/>
              <a:t>6.8 + 11.934 =</a:t>
            </a:r>
          </a:p>
          <a:p>
            <a:pPr marL="447675" indent="-447675" algn="ctr"/>
            <a:r>
              <a:rPr lang="en-US" sz="3200" dirty="0"/>
              <a:t>22.4896 </a:t>
            </a:r>
            <a:r>
              <a:rPr lang="en-US" sz="3200" dirty="0">
                <a:latin typeface="Symbol" pitchFamily="18" charset="2"/>
              </a:rPr>
              <a:t>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2"/>
                </a:solidFill>
              </a:rPr>
              <a:t>22.5 (3 sig figs)</a:t>
            </a:r>
            <a:endParaRPr lang="en-US" sz="3200" dirty="0">
              <a:solidFill>
                <a:srgbClr val="00FF66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Rules for Significant Figures in Mathematical Operations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Multiplication and Division</a:t>
            </a:r>
          </a:p>
          <a:p>
            <a:r>
              <a:rPr lang="en-US" sz="3200" dirty="0" smtClean="0"/>
              <a:t>24m x 3.26 m = 78m</a:t>
            </a:r>
            <a:r>
              <a:rPr lang="en-US" sz="3200" baseline="30000" dirty="0" smtClean="0"/>
              <a:t>2</a:t>
            </a:r>
            <a:endParaRPr lang="en-US" sz="3200" dirty="0" smtClean="0"/>
          </a:p>
          <a:p>
            <a:r>
              <a:rPr lang="en-US" sz="3200" dirty="0" smtClean="0"/>
              <a:t>4.84m / 2.4s = 2.0m/s</a:t>
            </a:r>
          </a:p>
          <a:p>
            <a:r>
              <a:rPr lang="en-US" sz="3200" dirty="0" smtClean="0"/>
              <a:t>Practice problems on pg 42</a:t>
            </a:r>
            <a:endParaRPr lang="en-U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dirty="0" smtClean="0"/>
              <a:t>Carry all digits through the entire calculation, then round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dirty="0" smtClean="0"/>
              <a:t>When  performing a calculation, round answer to the fewest sig. figs. in the problem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dirty="0" smtClean="0"/>
              <a:t>1.45 = 1.5				1.44=1.4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Practice Problems: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 eaLnBrk="1" hangingPunct="1"/>
            <a:r>
              <a:rPr lang="en-US" smtClean="0"/>
              <a:t>Round each number to five significant figures.  </a:t>
            </a:r>
          </a:p>
          <a:p>
            <a:pPr lvl="1" eaLnBrk="1" hangingPunct="1"/>
            <a:r>
              <a:rPr lang="en-US" smtClean="0"/>
              <a:t>0.000 249 950</a:t>
            </a:r>
          </a:p>
          <a:p>
            <a:pPr lvl="1" eaLnBrk="1" hangingPunct="1"/>
            <a:r>
              <a:rPr lang="en-US" smtClean="0"/>
              <a:t>907.0759</a:t>
            </a:r>
          </a:p>
          <a:p>
            <a:pPr lvl="1" eaLnBrk="1" hangingPunct="1"/>
            <a:r>
              <a:rPr lang="en-US" smtClean="0"/>
              <a:t>24 501 759</a:t>
            </a:r>
          </a:p>
          <a:p>
            <a:pPr lvl="1" eaLnBrk="1" hangingPunct="1"/>
            <a:r>
              <a:rPr lang="en-US" smtClean="0"/>
              <a:t>300 100 500</a:t>
            </a:r>
          </a:p>
          <a:p>
            <a:pPr eaLnBrk="1" hangingPunct="1"/>
            <a:r>
              <a:rPr lang="en-US" smtClean="0"/>
              <a:t>Complete the following calculation.  Roun off your answers as needed.</a:t>
            </a:r>
          </a:p>
          <a:p>
            <a:pPr lvl="1" eaLnBrk="1" hangingPunct="1"/>
            <a:r>
              <a:rPr lang="en-US" smtClean="0"/>
              <a:t>52.6 g + 309.1 g + 77.214 g </a:t>
            </a:r>
          </a:p>
          <a:p>
            <a:pPr lvl="1" eaLnBrk="1" hangingPunct="1"/>
            <a:r>
              <a:rPr lang="en-US" smtClean="0"/>
              <a:t>927.37 mL – 231.458 mL</a:t>
            </a:r>
          </a:p>
          <a:p>
            <a:pPr lvl="1" eaLnBrk="1" hangingPunct="1"/>
            <a:r>
              <a:rPr lang="en-US" smtClean="0"/>
              <a:t>245.01 km X 2.1 km</a:t>
            </a:r>
          </a:p>
          <a:p>
            <a:pPr lvl="1" eaLnBrk="1" hangingPunct="1"/>
            <a:r>
              <a:rPr lang="en-US" smtClean="0"/>
              <a:t>529.31 m         0.9000 s</a:t>
            </a:r>
          </a:p>
          <a:p>
            <a:pPr lvl="1" eaLnBrk="1" hangingPunct="1"/>
            <a:endParaRPr lang="en-US" smtClean="0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79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" descr="C:\Users\Owner\AppData\Local\Microsoft\Windows\Temporary Internet Files\Content.IE5\GVZZJK2F\MC90023213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105400"/>
            <a:ext cx="13255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2.4 Representing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graphs are most common type of graph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Other types of graphs  are used</a:t>
            </a:r>
          </a:p>
          <a:p>
            <a:pPr lvl="1" eaLnBrk="1" hangingPunct="1"/>
            <a:r>
              <a:rPr lang="en-US" smtClean="0"/>
              <a:t>Bar graphs, pie graphs etc.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7" descr="im45 line 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09800"/>
            <a:ext cx="34290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Pie Graph</a:t>
            </a:r>
          </a:p>
        </p:txBody>
      </p:sp>
      <p:pic>
        <p:nvPicPr>
          <p:cNvPr id="62467" name="Picture 3" descr="im43 circle graph pie chart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5788" y="1600200"/>
            <a:ext cx="54324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2" name="Object 4"/>
          <p:cNvGraphicFramePr>
            <a:graphicFrameLocks noChangeAspect="1"/>
          </p:cNvGraphicFramePr>
          <p:nvPr>
            <p:ph/>
          </p:nvPr>
        </p:nvGraphicFramePr>
        <p:xfrm>
          <a:off x="457200" y="276225"/>
          <a:ext cx="8229600" cy="5848350"/>
        </p:xfrm>
        <a:graphic>
          <a:graphicData uri="http://schemas.openxmlformats.org/presentationml/2006/ole">
            <p:oleObj spid="_x0000_s1026" name="Chart" r:id="rId3" imgW="8229600" imgH="5848350" progId="MSGraph.Chart.8">
              <p:embed followColorScheme="full"/>
            </p:oleObj>
          </a:graphicData>
        </a:graphic>
      </p:graphicFrame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Bar Graph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Prefixes Used with SI Units</a:t>
            </a:r>
            <a:endParaRPr lang="en-US" dirty="0"/>
          </a:p>
        </p:txBody>
      </p:sp>
      <p:graphicFrame>
        <p:nvGraphicFramePr>
          <p:cNvPr id="21574" name="Group 70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72630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981200"/>
                <a:gridCol w="3200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Prefix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Scientific Notation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Giga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1000000000 m = 1 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Mega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1000000 m = 1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Kilo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1000 m = 1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Hecto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100 m = 1 hm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Deka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 m = 1dam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Deci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 m = 10 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 m = 100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Milli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1m = 1000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Micro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1m = 1000000 µm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Nano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1m = 1000000000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1m = 1000000000000 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 Units</a:t>
            </a:r>
            <a:endParaRPr lang="en-US" dirty="0"/>
          </a:p>
        </p:txBody>
      </p:sp>
      <p:pic>
        <p:nvPicPr>
          <p:cNvPr id="2355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74988"/>
            <a:ext cx="8229600" cy="1758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Practice Problems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1)  How many centigrams are in a gram?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2)  How many liters are in a kiloliter?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3)  How many nanoseconds are in a second?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4)  How many meters are in a kilometer?</a:t>
            </a:r>
          </a:p>
        </p:txBody>
      </p:sp>
      <p:pic>
        <p:nvPicPr>
          <p:cNvPr id="25603" name="Picture 2" descr="C:\Users\Owner\AppData\Local\Microsoft\Windows\Temporary Internet Files\Content.IE5\1TPSFWQ5\MC900432640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33400"/>
            <a:ext cx="16494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Derived Units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 unit that is defined by a combination of base units</a:t>
            </a:r>
          </a:p>
          <a:p>
            <a:pPr eaLnBrk="1" hangingPunct="1"/>
            <a:r>
              <a:rPr lang="en-US" smtClean="0"/>
              <a:t>Speed (m/s)</a:t>
            </a:r>
          </a:p>
          <a:p>
            <a:pPr eaLnBrk="1" hangingPunct="1"/>
            <a:r>
              <a:rPr lang="en-US" smtClean="0"/>
              <a:t>Volume- space occupied by an object            (cm</a:t>
            </a:r>
            <a:r>
              <a:rPr lang="en-US" baseline="30000" smtClean="0"/>
              <a:t>3</a:t>
            </a:r>
            <a:r>
              <a:rPr lang="en-US" smtClean="0"/>
              <a:t>, mL, cc)</a:t>
            </a:r>
          </a:p>
          <a:p>
            <a:pPr lvl="1" eaLnBrk="1" hangingPunct="1"/>
            <a:r>
              <a:rPr lang="en-US" smtClean="0"/>
              <a:t>1cm</a:t>
            </a:r>
            <a:r>
              <a:rPr lang="en-US" baseline="30000" smtClean="0"/>
              <a:t>3</a:t>
            </a:r>
            <a:r>
              <a:rPr lang="en-US" smtClean="0"/>
              <a:t> = 1mL = 1cc</a:t>
            </a:r>
          </a:p>
          <a:p>
            <a:pPr lvl="1" eaLnBrk="1" hangingPunct="1"/>
            <a:r>
              <a:rPr lang="en-US" smtClean="0"/>
              <a:t>1dm</a:t>
            </a:r>
            <a:r>
              <a:rPr lang="en-US" baseline="30000" smtClean="0"/>
              <a:t>3</a:t>
            </a:r>
            <a:r>
              <a:rPr lang="en-US" smtClean="0"/>
              <a:t> = 1L</a:t>
            </a:r>
          </a:p>
          <a:p>
            <a:pPr eaLnBrk="1" hangingPunct="1"/>
            <a:r>
              <a:rPr lang="en-US" smtClean="0"/>
              <a:t>Density- a ratio that compares the mass of an object to its 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Mass/Volume</a:t>
            </a:r>
          </a:p>
          <a:p>
            <a:pPr eaLnBrk="1" hangingPunct="1"/>
            <a:r>
              <a:rPr lang="en-US" smtClean="0"/>
              <a:t>g/cm</a:t>
            </a:r>
            <a:r>
              <a:rPr lang="en-US" baseline="30000" smtClean="0"/>
              <a:t>3</a:t>
            </a:r>
            <a:endParaRPr lang="en-US" smtClean="0"/>
          </a:p>
          <a:p>
            <a:pPr eaLnBrk="1" hangingPunct="1"/>
            <a:r>
              <a:rPr lang="en-US" smtClean="0"/>
              <a:t>Every sample of a pure substance has the same density</a:t>
            </a:r>
          </a:p>
          <a:p>
            <a:pPr eaLnBrk="1" hangingPunct="1"/>
            <a:r>
              <a:rPr lang="en-US" smtClean="0"/>
              <a:t>Density is used to identify an unknown sample of matter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Practice Problems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1)  A 1.1 g ice cube raises the level of water in a 10 mL graduated cylinder 1.2 mL.  What is the density of the ice cube?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2)  Suppose you drop a solid gold cube into a 10 mL graduated cylinder containing 8.50 mL of water.  The level of the water rises to 10.70 mL.  You know that gold has a density of 19.3 g/cm</a:t>
            </a:r>
            <a:r>
              <a:rPr lang="en-US" baseline="30000" smtClean="0"/>
              <a:t>3</a:t>
            </a:r>
            <a:r>
              <a:rPr lang="en-US" smtClean="0"/>
              <a:t>.  What is the mass of the gold cube?</a:t>
            </a:r>
          </a:p>
        </p:txBody>
      </p:sp>
      <p:pic>
        <p:nvPicPr>
          <p:cNvPr id="31747" name="Picture 2" descr="C:\Users\Owner\AppData\Local\Microsoft\Windows\Temporary Internet Files\Content.IE5\UI5NKUUQ\MC90043266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237</TotalTime>
  <Words>1487</Words>
  <Application>Microsoft Office PowerPoint</Application>
  <PresentationFormat>On-screen Show (4:3)</PresentationFormat>
  <Paragraphs>293</Paragraphs>
  <Slides>36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Apex</vt:lpstr>
      <vt:lpstr>Microsoft Graph Chart</vt:lpstr>
      <vt:lpstr>Chapter 2</vt:lpstr>
      <vt:lpstr>2.1 Data analysis</vt:lpstr>
      <vt:lpstr>SI Base Units</vt:lpstr>
      <vt:lpstr>Prefixes Used with SI Units</vt:lpstr>
      <vt:lpstr>SI Units</vt:lpstr>
      <vt:lpstr>Practice Problems</vt:lpstr>
      <vt:lpstr>Derived Units</vt:lpstr>
      <vt:lpstr>Density</vt:lpstr>
      <vt:lpstr>Practice Problems</vt:lpstr>
      <vt:lpstr>Temperature</vt:lpstr>
      <vt:lpstr>Temperature Conversions</vt:lpstr>
      <vt:lpstr>Slide 12</vt:lpstr>
      <vt:lpstr>Practice Problems:</vt:lpstr>
      <vt:lpstr>2.2 Scientific Notation and Dimensional Analysis</vt:lpstr>
      <vt:lpstr>Practice Problem</vt:lpstr>
      <vt:lpstr>Adding and Subtracting Using Scientific Notation</vt:lpstr>
      <vt:lpstr>Multiplying and Dividing Using Scientific Notation</vt:lpstr>
      <vt:lpstr>Practice Problems</vt:lpstr>
      <vt:lpstr>Dimensional Analysis</vt:lpstr>
      <vt:lpstr>Practice Problems</vt:lpstr>
      <vt:lpstr>2.3 How Reliable are Measurement?</vt:lpstr>
      <vt:lpstr>Slide 22</vt:lpstr>
      <vt:lpstr>Percent Error</vt:lpstr>
      <vt:lpstr>Practice Problems</vt:lpstr>
      <vt:lpstr>Significant Figures</vt:lpstr>
      <vt:lpstr>Rules for Recognizing    Significant Figures</vt:lpstr>
      <vt:lpstr>Sig Fig Refresh</vt:lpstr>
      <vt:lpstr>Practice Problems:</vt:lpstr>
      <vt:lpstr>Sig. Figs. in Calculations</vt:lpstr>
      <vt:lpstr>Rules for Significant Figures in Mathematical Operations</vt:lpstr>
      <vt:lpstr>Rules for Significant Figures in Mathematical Operations</vt:lpstr>
      <vt:lpstr>Rounding</vt:lpstr>
      <vt:lpstr>Practice Problems:</vt:lpstr>
      <vt:lpstr>2.4 Representing Data</vt:lpstr>
      <vt:lpstr>Pie Graph</vt:lpstr>
      <vt:lpstr>Bar Graph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Owner</dc:creator>
  <cp:lastModifiedBy>Dave</cp:lastModifiedBy>
  <cp:revision>22</cp:revision>
  <dcterms:created xsi:type="dcterms:W3CDTF">2011-09-11T00:57:52Z</dcterms:created>
  <dcterms:modified xsi:type="dcterms:W3CDTF">2011-09-18T19:04:27Z</dcterms:modified>
</cp:coreProperties>
</file>