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273FF3-FC51-48A5-9BDD-F27F3C3B61F9}" type="datetimeFigureOut">
              <a:rPr lang="en-US"/>
              <a:pPr>
                <a:defRPr/>
              </a:pPr>
              <a:t>9/13/2011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7C422B-DBCD-4641-9424-8BD5B49E83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711D16-FEB6-4F11-8CE7-A75AEDFCDCE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01D4B7-9F6F-4F3F-A4D1-5AFCE216C9F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9F5C6-1823-44F2-98AD-DD65A68EBCE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015D9C-EEF1-48F3-983E-4D40B0554AD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0D6A27-37CC-4639-AAA5-718C2F213BE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87C5FF-A65C-46DF-BF7B-13CC4444B0E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2388B5-A723-454C-8362-C9B402EDD91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AFA904-F34A-4A9B-9A6F-B16C048517E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233201-9F41-43A0-90A8-D04016B2A3F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40A511-51A2-4D03-8843-BF21040F67C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53C10D-122C-4380-9C41-12223AB1774D}" type="datetimeFigureOut">
              <a:rPr lang="en-US"/>
              <a:pPr>
                <a:defRPr/>
              </a:pPr>
              <a:t>9/13/2011</a:t>
            </a:fld>
            <a:endParaRPr lang="en-US" dirty="0"/>
          </a:p>
        </p:txBody>
      </p:sp>
      <p:sp>
        <p:nvSpPr>
          <p:cNvPr id="12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FD7322-66C9-47AE-806F-E214D0E8B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0BBF01-3523-4F4E-9583-B76A9D9BD871}" type="datetimeFigureOut">
              <a:rPr lang="en-US"/>
              <a:pPr>
                <a:defRPr/>
              </a:pPr>
              <a:t>9/13/2011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883A3D-FA1E-4028-8950-C70E873F26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AE5E09-3C02-4E4F-A50C-3E306CAC75AF}" type="datetimeFigureOut">
              <a:rPr lang="en-US"/>
              <a:pPr>
                <a:defRPr/>
              </a:pPr>
              <a:t>9/13/2011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139983-FC6A-43FD-887F-7E63892B3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D378FC-0AA2-497B-91FD-B5208A239A83}" type="datetimeFigureOut">
              <a:rPr lang="en-US"/>
              <a:pPr>
                <a:defRPr/>
              </a:pPr>
              <a:t>9/13/2011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506240-1F43-47B2-8DD1-B13EF599BF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367A84-4955-47B4-BF96-36FDE5BF5C45}" type="datetimeFigureOut">
              <a:rPr lang="en-US"/>
              <a:pPr>
                <a:defRPr/>
              </a:pPr>
              <a:t>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85466F-C1ED-467A-9344-9A04D2811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3B5FC-5A59-4589-827D-F9080BF8EB6D}" type="datetimeFigureOut">
              <a:rPr lang="en-US"/>
              <a:pPr>
                <a:defRPr/>
              </a:pPr>
              <a:t>9/13/2011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F34A8A-471F-4BFA-A218-3F364FC30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944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08144F-578F-4B09-BCBD-CB6817458591}" type="datetimeFigureOut">
              <a:rPr lang="en-US"/>
              <a:pPr>
                <a:defRPr/>
              </a:pPr>
              <a:t>9/13/2011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9D0FF2E-B8E4-4F88-8772-20079EF1E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Chapter 1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Introduction to Chemistry</a:t>
            </a:r>
            <a:endParaRPr lang="en-US" dirty="0"/>
          </a:p>
        </p:txBody>
      </p:sp>
      <p:pic>
        <p:nvPicPr>
          <p:cNvPr id="14339" name="Picture 2" descr="C:\Users\Owner\AppData\Local\Microsoft\Windows\Temporary Internet Files\Content.IE5\1TPSFWQ5\MC90035195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038600"/>
            <a:ext cx="1119188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35100" y="533400"/>
            <a:ext cx="7499350" cy="57150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b="1" u="sng" smtClean="0">
                <a:latin typeface="Gill Sans MT"/>
              </a:rPr>
              <a:t>Constant</a:t>
            </a:r>
            <a:r>
              <a:rPr lang="en-US" smtClean="0">
                <a:latin typeface="Gill Sans MT"/>
              </a:rPr>
              <a:t>- factor(s) not allowed to change during an experiment</a:t>
            </a:r>
          </a:p>
          <a:p>
            <a:pPr lvl="1">
              <a:lnSpc>
                <a:spcPct val="90000"/>
              </a:lnSpc>
            </a:pPr>
            <a:r>
              <a:rPr lang="en-US" b="1" u="sng" smtClean="0">
                <a:latin typeface="Gill Sans MT"/>
              </a:rPr>
              <a:t>Control</a:t>
            </a:r>
            <a:r>
              <a:rPr lang="en-US" smtClean="0">
                <a:latin typeface="Gill Sans MT"/>
              </a:rPr>
              <a:t>- standard for comparison</a:t>
            </a:r>
          </a:p>
          <a:p>
            <a:pPr lvl="1">
              <a:lnSpc>
                <a:spcPct val="90000"/>
              </a:lnSpc>
            </a:pPr>
            <a:r>
              <a:rPr lang="en-US" b="1" u="sng" smtClean="0">
                <a:latin typeface="Gill Sans MT"/>
              </a:rPr>
              <a:t>Conclusion</a:t>
            </a:r>
            <a:r>
              <a:rPr lang="en-US" smtClean="0">
                <a:latin typeface="Gill Sans MT"/>
              </a:rPr>
              <a:t>- judgment based on the information obtained (A hypothesis can never be proven)</a:t>
            </a:r>
          </a:p>
          <a:p>
            <a:pPr lvl="1">
              <a:lnSpc>
                <a:spcPct val="90000"/>
              </a:lnSpc>
            </a:pPr>
            <a:r>
              <a:rPr lang="en-US" b="1" u="sng" smtClean="0">
                <a:latin typeface="Gill Sans MT"/>
              </a:rPr>
              <a:t>Theory</a:t>
            </a:r>
            <a:r>
              <a:rPr lang="en-US" smtClean="0">
                <a:latin typeface="Gill Sans MT"/>
              </a:rPr>
              <a:t>- explanation supported by many, many experiments (broad principle of nature)</a:t>
            </a:r>
          </a:p>
          <a:p>
            <a:pPr lvl="1">
              <a:lnSpc>
                <a:spcPct val="90000"/>
              </a:lnSpc>
            </a:pPr>
            <a:r>
              <a:rPr lang="en-US" b="1" u="sng" smtClean="0">
                <a:latin typeface="Gill Sans MT"/>
              </a:rPr>
              <a:t>Scientific Law- </a:t>
            </a:r>
            <a:r>
              <a:rPr lang="en-US" smtClean="0">
                <a:latin typeface="Gill Sans MT"/>
              </a:rPr>
              <a:t>a relationship in nature supported by many experiments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1.4 Scientific Research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>
                <a:latin typeface="Gill Sans MT"/>
              </a:rPr>
              <a:t>Pure research- seek to gain knowledge for the sake of knowledge itself</a:t>
            </a:r>
          </a:p>
          <a:p>
            <a:r>
              <a:rPr lang="en-US" smtClean="0">
                <a:latin typeface="Gill Sans MT"/>
              </a:rPr>
              <a:t>Applied research- done to solve a specific problem</a:t>
            </a:r>
          </a:p>
          <a:p>
            <a:r>
              <a:rPr lang="en-US" smtClean="0">
                <a:latin typeface="Gill Sans MT"/>
              </a:rPr>
              <a:t>Chance discoveries occur when the expected outcome is different and a new discovery is found (ex. Nylon)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Gill Sans MT"/>
              </a:rPr>
              <a:t>Practice Problem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Gill Sans MT"/>
              </a:rPr>
              <a:t>Classify each kind of research as either pure or applied</a:t>
            </a:r>
          </a:p>
          <a:p>
            <a:pPr lvl="1"/>
            <a:r>
              <a:rPr lang="en-US" smtClean="0">
                <a:latin typeface="Gill Sans MT"/>
              </a:rPr>
              <a:t>A scientist studies plants in a rain forest in search of chemicals that might be used to treat AIDS.</a:t>
            </a:r>
          </a:p>
          <a:p>
            <a:pPr lvl="1"/>
            <a:r>
              <a:rPr lang="en-US" smtClean="0">
                <a:latin typeface="Gill Sans MT"/>
              </a:rPr>
              <a:t>A researcher studies the effect of hormones on the brain of a worm.</a:t>
            </a:r>
          </a:p>
          <a:p>
            <a:pPr lvl="1"/>
            <a:r>
              <a:rPr lang="en-US" smtClean="0">
                <a:latin typeface="Gill Sans MT"/>
              </a:rPr>
              <a:t>A researcher tries to develop cleaner burning fuels to help reduce  air pollutions.</a:t>
            </a:r>
          </a:p>
        </p:txBody>
      </p:sp>
      <p:pic>
        <p:nvPicPr>
          <p:cNvPr id="40964" name="Picture 4" descr="MC90043264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57200"/>
            <a:ext cx="1676400" cy="9286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Benefits of Chemistry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>
                <a:latin typeface="Gill Sans MT"/>
              </a:rPr>
              <a:t>Technological applications are a result of pure and applied research</a:t>
            </a:r>
          </a:p>
          <a:p>
            <a:r>
              <a:rPr lang="en-US" smtClean="0">
                <a:latin typeface="Gill Sans MT"/>
              </a:rPr>
              <a:t>Technology- practical use of scientific information </a:t>
            </a:r>
          </a:p>
          <a:p>
            <a:r>
              <a:rPr lang="en-US" smtClean="0">
                <a:latin typeface="Gill Sans MT"/>
              </a:rPr>
              <a:t>Technology’s purpose is to make improvements in human life (make life easier and more comfortable)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1.2 Chemistry and Matter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b="1" u="sng" smtClean="0">
                <a:latin typeface="Gill Sans MT"/>
              </a:rPr>
              <a:t>Chemistry</a:t>
            </a:r>
            <a:r>
              <a:rPr lang="en-US" smtClean="0">
                <a:latin typeface="Gill Sans MT"/>
              </a:rPr>
              <a:t> is the study of matter and the changes that it undergoes</a:t>
            </a:r>
          </a:p>
          <a:p>
            <a:r>
              <a:rPr lang="en-US" b="1" u="sng" smtClean="0">
                <a:latin typeface="Gill Sans MT"/>
              </a:rPr>
              <a:t>Matter</a:t>
            </a:r>
            <a:r>
              <a:rPr lang="en-US" smtClean="0">
                <a:latin typeface="Gill Sans MT"/>
              </a:rPr>
              <a:t>- anything that has mass and takes up space.</a:t>
            </a:r>
          </a:p>
          <a:p>
            <a:pPr lvl="1"/>
            <a:r>
              <a:rPr lang="en-US" smtClean="0">
                <a:latin typeface="Gill Sans MT"/>
              </a:rPr>
              <a:t>Examples of matter:  metal, plastic, paper, ink, etc.</a:t>
            </a:r>
          </a:p>
          <a:p>
            <a:pPr lvl="1"/>
            <a:r>
              <a:rPr lang="en-US" smtClean="0">
                <a:latin typeface="Gill Sans MT"/>
              </a:rPr>
              <a:t>Not everything is matter, examples:  heat, light, radio waves, knowledge, etc.</a:t>
            </a:r>
          </a:p>
          <a:p>
            <a:endParaRPr lang="en-US" smtClean="0">
              <a:latin typeface="Gill Sans M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4294967295"/>
          </p:nvPr>
        </p:nvSpPr>
        <p:spPr>
          <a:xfrm>
            <a:off x="1435100" y="457200"/>
            <a:ext cx="7499350" cy="5791200"/>
          </a:xfrm>
        </p:spPr>
        <p:txBody>
          <a:bodyPr/>
          <a:lstStyle/>
          <a:p>
            <a:r>
              <a:rPr lang="en-US" smtClean="0">
                <a:latin typeface="Gill Sans MT"/>
              </a:rPr>
              <a:t>Mass vs. Weight</a:t>
            </a:r>
          </a:p>
          <a:p>
            <a:pPr lvl="1"/>
            <a:r>
              <a:rPr lang="en-US" b="1" u="sng" smtClean="0">
                <a:latin typeface="Gill Sans MT"/>
              </a:rPr>
              <a:t>Mass</a:t>
            </a:r>
            <a:r>
              <a:rPr lang="en-US" smtClean="0">
                <a:latin typeface="Gill Sans MT"/>
              </a:rPr>
              <a:t>- measurement of the amount of matter</a:t>
            </a:r>
          </a:p>
          <a:p>
            <a:pPr lvl="1"/>
            <a:r>
              <a:rPr lang="en-US" b="1" u="sng" smtClean="0">
                <a:latin typeface="Gill Sans MT"/>
              </a:rPr>
              <a:t>Weight</a:t>
            </a:r>
            <a:r>
              <a:rPr lang="en-US" smtClean="0">
                <a:latin typeface="Gill Sans MT"/>
              </a:rPr>
              <a:t>- measure of mater and the effect of gravitational pull</a:t>
            </a:r>
          </a:p>
          <a:p>
            <a:pPr lvl="1"/>
            <a:r>
              <a:rPr lang="en-US" smtClean="0">
                <a:latin typeface="Gill Sans MT"/>
              </a:rPr>
              <a:t>Weight is not consistent, depends on gravitational pull</a:t>
            </a:r>
          </a:p>
          <a:p>
            <a:pPr lvl="1"/>
            <a:r>
              <a:rPr lang="en-US" smtClean="0">
                <a:latin typeface="Gill Sans MT"/>
              </a:rPr>
              <a:t>Mass is consistent, not dependent of gravity</a:t>
            </a:r>
          </a:p>
          <a:p>
            <a:pPr>
              <a:buFont typeface="Wingdings 2" pitchFamily="18" charset="2"/>
              <a:buNone/>
            </a:pPr>
            <a:endParaRPr lang="en-US" smtClean="0">
              <a:latin typeface="Gill Sans M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Branches of Chemistry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435100" y="1524000"/>
            <a:ext cx="3657600" cy="4664075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Organic</a:t>
            </a:r>
            <a:r>
              <a:rPr lang="en-US" sz="2800" dirty="0" smtClean="0"/>
              <a:t>- carbon chemicals (Pharmaceuticals)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Inorganic</a:t>
            </a:r>
            <a:r>
              <a:rPr lang="en-US" sz="2800" dirty="0" smtClean="0"/>
              <a:t>- no carbon chemicals (Metals, Minerals)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</a:t>
            </a:r>
            <a:r>
              <a:rPr lang="en-US" sz="2800" dirty="0" smtClean="0"/>
              <a:t>- behavior/changes of matter (Reaction Rates)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276850" y="1524000"/>
            <a:ext cx="3657600" cy="4664075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Analytical</a:t>
            </a:r>
            <a:r>
              <a:rPr lang="en-US" sz="2800" dirty="0" smtClean="0"/>
              <a:t>- Compositions of substances (Food nutrients)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Biochemistry</a:t>
            </a:r>
            <a:r>
              <a:rPr lang="en-US" sz="2800" dirty="0" smtClean="0"/>
              <a:t>- processes of living organisms (Metabolism)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1.3 Scientific Method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b="1" u="sng" smtClean="0">
                <a:latin typeface="Gill Sans MT"/>
              </a:rPr>
              <a:t>Scientific Method</a:t>
            </a:r>
            <a:r>
              <a:rPr lang="en-US" smtClean="0">
                <a:latin typeface="Gill Sans MT"/>
              </a:rPr>
              <a:t>- a organized process used by scientists to do research</a:t>
            </a:r>
          </a:p>
          <a:p>
            <a:r>
              <a:rPr lang="en-US" b="1" u="sng" smtClean="0">
                <a:latin typeface="Gill Sans MT"/>
              </a:rPr>
              <a:t>Observation</a:t>
            </a:r>
            <a:r>
              <a:rPr lang="en-US" smtClean="0">
                <a:latin typeface="Gill Sans MT"/>
              </a:rPr>
              <a:t>- the act of gathering information</a:t>
            </a:r>
          </a:p>
          <a:p>
            <a:pPr lvl="1"/>
            <a:r>
              <a:rPr lang="en-US" b="1" u="sng" smtClean="0">
                <a:latin typeface="Gill Sans MT"/>
              </a:rPr>
              <a:t>Qualitative data</a:t>
            </a:r>
            <a:r>
              <a:rPr lang="en-US" smtClean="0">
                <a:latin typeface="Gill Sans MT"/>
              </a:rPr>
              <a:t>- information using five senses (color, odor, shape)</a:t>
            </a:r>
          </a:p>
          <a:p>
            <a:pPr lvl="1"/>
            <a:r>
              <a:rPr lang="en-US" b="1" u="sng" smtClean="0">
                <a:latin typeface="Gill Sans MT"/>
              </a:rPr>
              <a:t>Quantitative data</a:t>
            </a:r>
            <a:r>
              <a:rPr lang="en-US" smtClean="0">
                <a:latin typeface="Gill Sans MT"/>
              </a:rPr>
              <a:t>- numerical information (measuring, volume, pressure)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35100" y="274638"/>
            <a:ext cx="7499350" cy="1325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Practice Problem: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Indentify each of the following as an example of qualitative data or quantitative data.</a:t>
            </a:r>
            <a:endParaRPr lang="en-US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35100" y="1828800"/>
            <a:ext cx="7499350" cy="4419600"/>
          </a:xfrm>
        </p:spPr>
        <p:txBody>
          <a:bodyPr/>
          <a:lstStyle/>
          <a:p>
            <a:pPr marL="595313" indent="-514350">
              <a:buFont typeface="Gill Sans MT"/>
              <a:buAutoNum type="arabicPeriod"/>
            </a:pPr>
            <a:r>
              <a:rPr lang="en-US" smtClean="0">
                <a:latin typeface="Gill Sans MT"/>
              </a:rPr>
              <a:t>Taste of an apple</a:t>
            </a:r>
          </a:p>
          <a:p>
            <a:pPr marL="595313" indent="-514350">
              <a:buFont typeface="Gill Sans MT"/>
              <a:buAutoNum type="arabicPeriod"/>
            </a:pPr>
            <a:r>
              <a:rPr lang="en-US" smtClean="0">
                <a:latin typeface="Gill Sans MT"/>
              </a:rPr>
              <a:t>Mass of a brick</a:t>
            </a:r>
          </a:p>
          <a:p>
            <a:pPr marL="595313" indent="-514350">
              <a:buFont typeface="Gill Sans MT"/>
              <a:buAutoNum type="arabicPeriod"/>
            </a:pPr>
            <a:r>
              <a:rPr lang="en-US" smtClean="0">
                <a:latin typeface="Gill Sans MT"/>
              </a:rPr>
              <a:t>Speed of a car</a:t>
            </a:r>
          </a:p>
          <a:p>
            <a:pPr marL="595313" indent="-514350">
              <a:buFont typeface="Gill Sans MT"/>
              <a:buAutoNum type="arabicPeriod"/>
            </a:pPr>
            <a:r>
              <a:rPr lang="en-US" smtClean="0">
                <a:latin typeface="Gill Sans MT"/>
              </a:rPr>
              <a:t>Length of a rod</a:t>
            </a:r>
          </a:p>
          <a:p>
            <a:pPr marL="595313" indent="-514350">
              <a:buFont typeface="Gill Sans MT"/>
              <a:buAutoNum type="arabicPeriod"/>
            </a:pPr>
            <a:r>
              <a:rPr lang="en-US" smtClean="0">
                <a:latin typeface="Gill Sans MT"/>
              </a:rPr>
              <a:t>Texture of a leaf</a:t>
            </a:r>
          </a:p>
          <a:p>
            <a:pPr marL="595313" indent="-514350">
              <a:buFont typeface="Gill Sans MT"/>
              <a:buAutoNum type="arabicPeriod"/>
            </a:pPr>
            <a:r>
              <a:rPr lang="en-US" smtClean="0">
                <a:latin typeface="Gill Sans MT"/>
              </a:rPr>
              <a:t>Weight of an elephant</a:t>
            </a:r>
          </a:p>
        </p:txBody>
      </p:sp>
      <p:pic>
        <p:nvPicPr>
          <p:cNvPr id="24579" name="Picture 2" descr="C:\Users\Owner\AppData\Local\Microsoft\Windows\Temporary Internet Files\Content.IE5\UI5NKUUQ\MC90043264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667000"/>
            <a:ext cx="2062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dirty="0" smtClean="0">
                <a:solidFill>
                  <a:schemeClr val="tx2">
                    <a:satMod val="130000"/>
                  </a:schemeClr>
                </a:solidFill>
              </a:rPr>
              <a:t>Scientific Method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(Continue)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b="1" u="sng" smtClean="0">
                <a:latin typeface="Gill Sans MT"/>
              </a:rPr>
              <a:t>Hypothesis-</a:t>
            </a:r>
            <a:r>
              <a:rPr lang="en-US" smtClean="0">
                <a:latin typeface="Gill Sans MT"/>
              </a:rPr>
              <a:t> tentative explanation for what has been observed (testable statement)</a:t>
            </a:r>
          </a:p>
          <a:p>
            <a:r>
              <a:rPr lang="en-US" b="1" u="sng" smtClean="0">
                <a:latin typeface="Gill Sans MT"/>
              </a:rPr>
              <a:t>Experiments-</a:t>
            </a:r>
            <a:r>
              <a:rPr lang="en-US" smtClean="0">
                <a:latin typeface="Gill Sans MT"/>
              </a:rPr>
              <a:t> set of controlled observations that test the hypothesis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1435100" y="1676400"/>
            <a:ext cx="7499350" cy="4572000"/>
          </a:xfrm>
        </p:spPr>
        <p:txBody>
          <a:bodyPr/>
          <a:lstStyle/>
          <a:p>
            <a:pPr lvl="1"/>
            <a:r>
              <a:rPr lang="en-US" smtClean="0">
                <a:latin typeface="Gill Sans MT"/>
              </a:rPr>
              <a:t>Variable- quantity or condition that can have more than one value</a:t>
            </a:r>
          </a:p>
          <a:p>
            <a:pPr lvl="2"/>
            <a:r>
              <a:rPr lang="en-US" b="1" u="sng" smtClean="0">
                <a:latin typeface="Gill Sans MT"/>
              </a:rPr>
              <a:t>Independent variable</a:t>
            </a:r>
            <a:r>
              <a:rPr lang="en-US" smtClean="0">
                <a:latin typeface="Gill Sans MT"/>
              </a:rPr>
              <a:t>- that one you plan to change (Condition that affects the experiment outcome)</a:t>
            </a:r>
          </a:p>
          <a:p>
            <a:pPr lvl="2">
              <a:lnSpc>
                <a:spcPct val="90000"/>
              </a:lnSpc>
            </a:pPr>
            <a:r>
              <a:rPr lang="en-US" b="1" u="sng" smtClean="0">
                <a:latin typeface="Gill Sans MT"/>
              </a:rPr>
              <a:t>Dependent variable</a:t>
            </a:r>
            <a:r>
              <a:rPr lang="en-US" smtClean="0">
                <a:latin typeface="Gill Sans MT"/>
              </a:rPr>
              <a:t>- change in response to the independent variable</a:t>
            </a:r>
          </a:p>
          <a:p>
            <a:pPr lvl="2"/>
            <a:endParaRPr lang="en-US" smtClean="0">
              <a:latin typeface="Gill Sans MT"/>
            </a:endParaRPr>
          </a:p>
          <a:p>
            <a:endParaRPr lang="en-US" smtClean="0">
              <a:latin typeface="Gill Sans MT"/>
            </a:endParaRPr>
          </a:p>
        </p:txBody>
      </p:sp>
      <p:sp>
        <p:nvSpPr>
          <p:cNvPr id="43012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</a:rPr>
              <a:t>Scientific Method </a:t>
            </a: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</a:rPr>
              <a:t>(Continue)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Gill Sans MT"/>
              </a:rPr>
              <a:t>Practice Problems: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Gill Sans MT"/>
              </a:rPr>
              <a:t>Identify the dependent variable and the independent variable</a:t>
            </a:r>
          </a:p>
          <a:p>
            <a:pPr lvl="1"/>
            <a:r>
              <a:rPr lang="en-US" smtClean="0">
                <a:latin typeface="Gill Sans MT"/>
              </a:rPr>
              <a:t>A student tests the ability of a given chemical to dissolve in water at three different temperatures.</a:t>
            </a:r>
          </a:p>
          <a:p>
            <a:pPr lvl="1"/>
            <a:r>
              <a:rPr lang="en-US" smtClean="0">
                <a:latin typeface="Gill Sans MT"/>
              </a:rPr>
              <a:t>A farmer compares how his crops grow with and without phosphorous fertilizers.</a:t>
            </a:r>
          </a:p>
          <a:p>
            <a:pPr lvl="1"/>
            <a:r>
              <a:rPr lang="en-US" smtClean="0">
                <a:latin typeface="Gill Sans MT"/>
              </a:rPr>
              <a:t>An environmentalist tests the acidity of water samples at five different distances from a factory.</a:t>
            </a:r>
          </a:p>
        </p:txBody>
      </p:sp>
      <p:pic>
        <p:nvPicPr>
          <p:cNvPr id="41993" name="Picture 9" descr="MC90043264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57200"/>
            <a:ext cx="1600200" cy="8874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492</Words>
  <Application>Microsoft Office PowerPoint</Application>
  <PresentationFormat>On-screen Show (4:3)</PresentationFormat>
  <Paragraphs>70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Gill Sans MT</vt:lpstr>
      <vt:lpstr>Arial</vt:lpstr>
      <vt:lpstr>Wingdings 2</vt:lpstr>
      <vt:lpstr>Verdana</vt:lpstr>
      <vt:lpstr>Calibri</vt:lpstr>
      <vt:lpstr>Solstice</vt:lpstr>
      <vt:lpstr>Solstice</vt:lpstr>
      <vt:lpstr>Solstice</vt:lpstr>
      <vt:lpstr>Solstice</vt:lpstr>
      <vt:lpstr>Solstice</vt:lpstr>
      <vt:lpstr>Solstice</vt:lpstr>
      <vt:lpstr>Chapter 1</vt:lpstr>
      <vt:lpstr>1.2 Chemistry and Matter</vt:lpstr>
      <vt:lpstr>Slide 3</vt:lpstr>
      <vt:lpstr>Branches of Chemistry</vt:lpstr>
      <vt:lpstr>1.3 Scientific Method</vt:lpstr>
      <vt:lpstr>Practice Problem: Indentify each of the following as an example of qualitative data or quantitative data.</vt:lpstr>
      <vt:lpstr>Scientific Method (Continue)</vt:lpstr>
      <vt:lpstr>Scientific Method (Continue)</vt:lpstr>
      <vt:lpstr>Practice Problems:</vt:lpstr>
      <vt:lpstr>Slide 10</vt:lpstr>
      <vt:lpstr>1.4 Scientific Research</vt:lpstr>
      <vt:lpstr>Practice Problem</vt:lpstr>
      <vt:lpstr>Benefits of Chemistry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Owner</dc:creator>
  <cp:lastModifiedBy>warren</cp:lastModifiedBy>
  <cp:revision>10</cp:revision>
  <dcterms:created xsi:type="dcterms:W3CDTF">2011-09-10T19:34:20Z</dcterms:created>
  <dcterms:modified xsi:type="dcterms:W3CDTF">2011-09-13T14:04:11Z</dcterms:modified>
</cp:coreProperties>
</file>